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0" r:id="rId4"/>
    <p:sldId id="271" r:id="rId5"/>
    <p:sldId id="276" r:id="rId6"/>
    <p:sldId id="277" r:id="rId7"/>
    <p:sldId id="274" r:id="rId8"/>
    <p:sldId id="257" r:id="rId9"/>
    <p:sldId id="278" r:id="rId10"/>
    <p:sldId id="275" r:id="rId11"/>
    <p:sldId id="258" r:id="rId12"/>
    <p:sldId id="260" r:id="rId13"/>
    <p:sldId id="262" r:id="rId14"/>
    <p:sldId id="259" r:id="rId15"/>
    <p:sldId id="263" r:id="rId16"/>
    <p:sldId id="266" r:id="rId17"/>
    <p:sldId id="261" r:id="rId18"/>
    <p:sldId id="268" r:id="rId19"/>
    <p:sldId id="267" r:id="rId20"/>
    <p:sldId id="265" r:id="rId21"/>
    <p:sldId id="279" r:id="rId22"/>
    <p:sldId id="280" r:id="rId23"/>
    <p:sldId id="281" r:id="rId24"/>
    <p:sldId id="282" r:id="rId25"/>
    <p:sldId id="272" r:id="rId26"/>
    <p:sldId id="273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0402-BE0A-4013-A93C-8BCFD5B992D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97-8AA0-407B-9360-5744E6F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7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0402-BE0A-4013-A93C-8BCFD5B992D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97-8AA0-407B-9360-5744E6F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89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0402-BE0A-4013-A93C-8BCFD5B992D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97-8AA0-407B-9360-5744E6F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345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395846D3-90E5-48E8-AA03-64B2F13FD5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8EF318B2-A299-4FF0-84C2-66A4743A9838}" type="slidenum">
              <a:rPr lang="ru-RU" altLang="ru-RU" smtClean="0"/>
              <a:pPr defTabSz="3429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000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F5867E2E-1A6C-4672-B410-A1BA397962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0006D6DE-3B65-4E12-B7BD-C284AB572AED}" type="slidenum">
              <a:rPr lang="ru-RU" altLang="ru-RU" smtClean="0"/>
              <a:pPr defTabSz="3429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1530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94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52CF63F7-ED03-4301-AEC0-F3AC227E90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6AB95AB5-740E-467B-B179-C07D949F742E}" type="slidenum">
              <a:rPr lang="ru-RU" altLang="ru-RU" smtClean="0"/>
              <a:pPr defTabSz="3429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4407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DA163689-7CB0-4BAE-9A75-8E58C37E6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5238DE4D-C650-4DF5-ADCE-B09A9FADBAAB}" type="slidenum">
              <a:rPr lang="ru-RU" altLang="ru-RU" smtClean="0"/>
              <a:pPr defTabSz="3429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3291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D6A41CC2-4ACE-4C55-AFD3-AEBF454521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8924E31F-88A7-416C-9065-5364714964E8}" type="slidenum">
              <a:rPr lang="ru-RU" altLang="ru-RU" smtClean="0"/>
              <a:pPr defTabSz="3429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615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6F75A517-1ABF-42EE-AC56-FAB29DF909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191DB0F0-05A3-4E2F-9D7A-BF4101C34F6B}" type="slidenum">
              <a:rPr lang="ru-RU" altLang="ru-RU" smtClean="0"/>
              <a:pPr defTabSz="3429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8474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19DB9975-39C9-49DB-944F-4394031D55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33F287FC-BFC0-4FD0-B2D9-45DDCE5C9D04}" type="slidenum">
              <a:rPr lang="ru-RU" altLang="ru-RU" smtClean="0"/>
              <a:pPr defTabSz="3429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973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3E9F4805-0A9D-404A-B154-E08A36C0EC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5CB5E1EE-6F4D-4085-8204-7A5B6F7CBA78}" type="slidenum">
              <a:rPr lang="ru-RU" altLang="ru-RU" smtClean="0"/>
              <a:pPr defTabSz="3429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892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0402-BE0A-4013-A93C-8BCFD5B992D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97-8AA0-407B-9360-5744E6F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439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7BD83300-4850-4A08-BF7A-D191330EE86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EB06D3DF-DDF3-493A-8BD0-6C33CF7BADEE}" type="slidenum">
              <a:rPr lang="ru-RU" altLang="ru-RU" smtClean="0"/>
              <a:pPr defTabSz="3429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3377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C5801C3B-1DCB-438C-8F1C-1CFEDE1D2A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6F01DDAC-DDF9-45CE-8B48-C7D2BFC70A48}" type="slidenum">
              <a:rPr lang="ru-RU" altLang="ru-RU" smtClean="0"/>
              <a:pPr defTabSz="3429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9346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6F4FA54D-D45C-470D-B2E2-B23ECF177C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28.03.2021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CAB25EDD-F688-425D-9AC0-10C4C6F2F623}" type="slidenum">
              <a:rPr lang="ru-RU" altLang="ru-RU" smtClean="0"/>
              <a:pPr defTabSz="34290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0323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318A-6BC7-4D46-8AD8-32DD06DD3000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9D7E-F796-4CC3-89E1-F1BD0D1AE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82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A0F78-0E69-4BF4-B5CE-42D209EF0FD6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17B8C-7C49-4B32-994C-BA8FBED37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92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B413-2707-4CEE-983A-CF8DC8B5195A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61034-BF80-4567-8435-B5FDBE7C9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55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281E-601B-4FDC-B866-891A29A5AD27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439F6-25FD-404C-9C47-61CAB8E19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692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C3B17-60B3-44C7-A041-82D872F3E73C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EA1A-9F99-4004-82D1-269112997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413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16A2E-B856-46F1-860E-3E52F8586D6D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19AFA-7A81-4CC3-8C09-B83DC8D02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71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25DBE-A8AA-4B19-9BED-DAE138A30512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2BCC-01E3-41A6-86BF-2F1099100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6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0402-BE0A-4013-A93C-8BCFD5B992D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97-8AA0-407B-9360-5744E6F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540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AD3A6-FBF3-4194-A195-A49E668DD1D0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FE58-2CBD-400F-BB0B-701DFF897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87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BB8E9-9CA4-464C-A51D-6FAAA04F1A89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116EA-3B56-404F-94B9-A841AEC36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15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69963-A42E-4CB9-A59A-A881022DB81D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4EF30-11F6-4B51-9D18-F12C6239B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87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BDFC9-53E3-4836-8EB3-635133C97C3B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65F0-62A0-4B0F-B447-15A43737D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2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0402-BE0A-4013-A93C-8BCFD5B992D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97-8AA0-407B-9360-5744E6F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9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0402-BE0A-4013-A93C-8BCFD5B992D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97-8AA0-407B-9360-5744E6F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23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0402-BE0A-4013-A93C-8BCFD5B992D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97-8AA0-407B-9360-5744E6F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5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0402-BE0A-4013-A93C-8BCFD5B992D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97-8AA0-407B-9360-5744E6F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2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0402-BE0A-4013-A93C-8BCFD5B992D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97-8AA0-407B-9360-5744E6F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4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0402-BE0A-4013-A93C-8BCFD5B992D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5D97-8AA0-407B-9360-5744E6F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5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10402-BE0A-4013-A93C-8BCFD5B992D9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5D97-8AA0-407B-9360-5744E6F65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50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F0B56C04-6748-4611-BF1F-279584D829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8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82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D635176-61EA-452A-8A55-9F886EF65495}" type="slidenum">
              <a:rPr lang="ru-RU" altLang="ru-RU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4631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407FD2-29AE-4BB2-8B48-C8B9DF42203F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B1CFCC-FEB0-4E32-BCC7-CB833D5C0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4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55526"/>
            <a:ext cx="7920880" cy="144016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работы по самоопределению и профессиональной ориентации обучающихся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507854"/>
            <a:ext cx="6400800" cy="131445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Абрамова С.И., 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директор МОУ «ЛСОШ №7»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31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0151" y="-339518"/>
            <a:ext cx="8605278" cy="99417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Воспитание положительного отношения к труду и творчеству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00" y="943124"/>
            <a:ext cx="2524717" cy="1893538"/>
          </a:xfrm>
        </p:spPr>
      </p:pic>
      <p:sp>
        <p:nvSpPr>
          <p:cNvPr id="3" name="TextBox 2"/>
          <p:cNvSpPr txBox="1"/>
          <p:nvPr/>
        </p:nvSpPr>
        <p:spPr>
          <a:xfrm>
            <a:off x="2340940" y="6310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3" y="1068787"/>
            <a:ext cx="1296144" cy="1728191"/>
          </a:xfrm>
        </p:spPr>
      </p:pic>
      <p:sp>
        <p:nvSpPr>
          <p:cNvPr id="2" name="TextBox 1"/>
          <p:cNvSpPr txBox="1"/>
          <p:nvPr/>
        </p:nvSpPr>
        <p:spPr>
          <a:xfrm>
            <a:off x="1096903" y="216208"/>
            <a:ext cx="7280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Мастер- классы  для повышения </a:t>
            </a:r>
            <a:r>
              <a:rPr lang="ru-RU" b="1" dirty="0"/>
              <a:t>уровня профессиональной компетентности </a:t>
            </a:r>
            <a:r>
              <a:rPr lang="ru-RU" b="1" dirty="0" smtClean="0"/>
              <a:t>учащихся </a:t>
            </a:r>
            <a:r>
              <a:rPr lang="ru-RU" b="1" dirty="0"/>
              <a:t>в использовании нетрадиционных </a:t>
            </a:r>
            <a:r>
              <a:rPr lang="ru-RU" b="1" dirty="0" smtClean="0"/>
              <a:t>техник исполнения поделок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53" y="930761"/>
            <a:ext cx="1503184" cy="20042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92" y="2935006"/>
            <a:ext cx="1581438" cy="21085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46" y="3002678"/>
            <a:ext cx="1511198" cy="20149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37" y="2994939"/>
            <a:ext cx="1411726" cy="21175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97" y="3017150"/>
            <a:ext cx="1348740" cy="20231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" y="2910242"/>
            <a:ext cx="1456216" cy="2184324"/>
          </a:xfrm>
          <a:prstGeom prst="rect">
            <a:avLst/>
          </a:prstGeom>
        </p:spPr>
      </p:pic>
      <p:pic>
        <p:nvPicPr>
          <p:cNvPr id="18" name="Picture 2" descr="http://lihosch2.narod.ru/_nw/5/4432915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647" y="1108157"/>
            <a:ext cx="2319222" cy="173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5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02883"/>
            <a:ext cx="8779168" cy="50430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 положительного отношения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труду и творчеству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4" y="1141734"/>
            <a:ext cx="2664433" cy="1997684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90" y="3139418"/>
            <a:ext cx="2594826" cy="1945495"/>
          </a:xfrm>
        </p:spPr>
      </p:pic>
      <p:sp>
        <p:nvSpPr>
          <p:cNvPr id="4" name="Прямоугольник 3"/>
          <p:cNvSpPr/>
          <p:nvPr/>
        </p:nvSpPr>
        <p:spPr>
          <a:xfrm>
            <a:off x="539552" y="495403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Всероссийское образовательное мероприятие «Уроки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Цифры»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(4 урока) и всероссийская контрольная работа по интернет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безопасности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39769"/>
            <a:ext cx="2629719" cy="19702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29" y="3141985"/>
            <a:ext cx="2593273" cy="194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8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341" y="1"/>
            <a:ext cx="9123214" cy="99417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Воспитание положительного отношения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труду и творчеству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87" y="1887652"/>
            <a:ext cx="2449030" cy="1836771"/>
          </a:xfrm>
        </p:spPr>
      </p:pic>
      <p:sp>
        <p:nvSpPr>
          <p:cNvPr id="3" name="TextBox 2"/>
          <p:cNvSpPr txBox="1"/>
          <p:nvPr/>
        </p:nvSpPr>
        <p:spPr>
          <a:xfrm>
            <a:off x="2340940" y="6310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73100"/>
            <a:ext cx="2709998" cy="2032498"/>
          </a:xfrm>
        </p:spPr>
      </p:pic>
      <p:sp>
        <p:nvSpPr>
          <p:cNvPr id="6" name="Прямоугольник 5"/>
          <p:cNvSpPr/>
          <p:nvPr/>
        </p:nvSpPr>
        <p:spPr>
          <a:xfrm>
            <a:off x="899592" y="1020863"/>
            <a:ext cx="70506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Лихославльский район в этом году отметил свое 90-летие! В рамках юбилейного года в музее прошло мероприятие «Удивительные дети Лихославльского района».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4" y="1813432"/>
            <a:ext cx="2646947" cy="19852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5800" y="431744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Ростислав Смоляков увлекается оригами, сам составляет проекты и складывает удивительных насекомых.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32156" y="3836266"/>
            <a:ext cx="4916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Степан Соколов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автор и исполнитель песен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0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2064" y="1"/>
            <a:ext cx="8754346" cy="99417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Воспитание положительного отношения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труду и творчеству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86" y="1080895"/>
            <a:ext cx="3070493" cy="1727153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8" y="2249462"/>
            <a:ext cx="2643282" cy="148684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07" y="1907029"/>
            <a:ext cx="2920725" cy="16429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09" y="3516963"/>
            <a:ext cx="2838001" cy="1596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516963"/>
            <a:ext cx="2837999" cy="15963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811654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"Билет в будущее"- государственный проект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ранней профориентации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 и 10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7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Заголовок 4"/>
          <p:cNvSpPr>
            <a:spLocks noGrp="1"/>
          </p:cNvSpPr>
          <p:nvPr>
            <p:ph type="title"/>
          </p:nvPr>
        </p:nvSpPr>
        <p:spPr>
          <a:xfrm>
            <a:off x="449263" y="178568"/>
            <a:ext cx="2514600" cy="742950"/>
          </a:xfrm>
        </p:spPr>
        <p:txBody>
          <a:bodyPr/>
          <a:lstStyle/>
          <a:p>
            <a:r>
              <a:rPr lang="ru-RU" altLang="ru-RU" sz="3200" dirty="0" smtClean="0"/>
              <a:t>Экскурсии </a:t>
            </a:r>
            <a:endParaRPr lang="ru-RU" altLang="ru-RU" sz="3200" dirty="0" smtClean="0"/>
          </a:p>
        </p:txBody>
      </p:sp>
      <p:sp>
        <p:nvSpPr>
          <p:cNvPr id="139267" name="Текст 7"/>
          <p:cNvSpPr>
            <a:spLocks noGrp="1"/>
          </p:cNvSpPr>
          <p:nvPr>
            <p:ph type="body" idx="2"/>
          </p:nvPr>
        </p:nvSpPr>
        <p:spPr>
          <a:xfrm>
            <a:off x="228600" y="2114551"/>
            <a:ext cx="2667000" cy="2480072"/>
          </a:xfrm>
        </p:spPr>
        <p:txBody>
          <a:bodyPr/>
          <a:lstStyle/>
          <a:p>
            <a:pPr algn="ctr"/>
            <a:r>
              <a:rPr lang="ru-RU" altLang="ru-RU" sz="2400" b="1" smtClean="0"/>
              <a:t>Всероссийская акция "Неделя без турникетов" </a:t>
            </a:r>
            <a:endParaRPr lang="ru-RU" altLang="ru-RU" sz="2200" b="1" smtClean="0"/>
          </a:p>
        </p:txBody>
      </p:sp>
      <p:pic>
        <p:nvPicPr>
          <p:cNvPr id="20484" name="Picture 4" descr="C:\Users\владимир\Desktop\фото отчет\HupniAHRlX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3863" y="839391"/>
            <a:ext cx="5951537" cy="2511028"/>
          </a:xfrm>
        </p:spPr>
      </p:pic>
      <p:pic>
        <p:nvPicPr>
          <p:cNvPr id="20485" name="Picture 5" descr="C:\Users\владимир\Desktop\фото отчет\J-rgfOmfoI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66" y="248208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C:\Users\владимир\Desktop\фото отчет\8qcM-X3iEv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12701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27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343" y="-133065"/>
            <a:ext cx="8411441" cy="99417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Воспитание положительного отношения к труду и творчеству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0" y="919013"/>
            <a:ext cx="2299256" cy="1723889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43" y="2727171"/>
            <a:ext cx="1763964" cy="2350230"/>
          </a:xfrm>
        </p:spPr>
      </p:pic>
      <p:sp>
        <p:nvSpPr>
          <p:cNvPr id="4" name="TextBox 3"/>
          <p:cNvSpPr txBox="1"/>
          <p:nvPr/>
        </p:nvSpPr>
        <p:spPr>
          <a:xfrm>
            <a:off x="434109" y="317468"/>
            <a:ext cx="2835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Экскурсия на почтовое отделение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431070"/>
            <a:ext cx="2026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Экскурсия в пожарную часть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23200" y="3600073"/>
            <a:ext cx="31951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</a:t>
            </a:r>
            <a:r>
              <a:rPr lang="ru-RU" b="1" dirty="0" smtClean="0"/>
              <a:t>астер-класс </a:t>
            </a:r>
            <a:r>
              <a:rPr lang="ru-RU" b="1" dirty="0"/>
              <a:t>по изготовлению </a:t>
            </a:r>
            <a:endParaRPr lang="ru-RU" b="1" dirty="0" smtClean="0"/>
          </a:p>
          <a:p>
            <a:r>
              <a:rPr lang="ru-RU" b="1" dirty="0" smtClean="0"/>
              <a:t>пиццы </a:t>
            </a:r>
            <a:r>
              <a:rPr lang="ru-RU" b="1" dirty="0"/>
              <a:t>в ресторане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 err="1" smtClean="0"/>
              <a:t>Додо</a:t>
            </a:r>
            <a:r>
              <a:rPr lang="ru-RU" b="1" dirty="0" smtClean="0"/>
              <a:t> пицца» </a:t>
            </a:r>
            <a:endParaRPr lang="ru-RU" b="1" dirty="0" smtClean="0"/>
          </a:p>
          <a:p>
            <a:r>
              <a:rPr lang="ru-RU" b="1" dirty="0" err="1" smtClean="0"/>
              <a:t>г.Торжок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09" y="482257"/>
            <a:ext cx="2099075" cy="27987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2198" y="792714"/>
            <a:ext cx="1976489" cy="19764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8860" y="2356221"/>
            <a:ext cx="2074849" cy="207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2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Заголовок 4"/>
          <p:cNvSpPr>
            <a:spLocks noGrp="1"/>
          </p:cNvSpPr>
          <p:nvPr>
            <p:ph type="title"/>
          </p:nvPr>
        </p:nvSpPr>
        <p:spPr>
          <a:xfrm>
            <a:off x="622606" y="328067"/>
            <a:ext cx="2514600" cy="742950"/>
          </a:xfrm>
        </p:spPr>
        <p:txBody>
          <a:bodyPr>
            <a:normAutofit/>
          </a:bodyPr>
          <a:lstStyle/>
          <a:p>
            <a:r>
              <a:rPr lang="ru-RU" altLang="ru-RU" sz="3200" dirty="0" smtClean="0"/>
              <a:t>Экскурсии </a:t>
            </a:r>
            <a:endParaRPr lang="ru-RU" altLang="ru-RU" sz="3200" dirty="0" smtClean="0"/>
          </a:p>
        </p:txBody>
      </p:sp>
      <p:sp>
        <p:nvSpPr>
          <p:cNvPr id="134147" name="Текст 7"/>
          <p:cNvSpPr>
            <a:spLocks noGrp="1"/>
          </p:cNvSpPr>
          <p:nvPr>
            <p:ph type="body" idx="2"/>
          </p:nvPr>
        </p:nvSpPr>
        <p:spPr>
          <a:xfrm>
            <a:off x="381000" y="2114551"/>
            <a:ext cx="2762250" cy="2480072"/>
          </a:xfrm>
        </p:spPr>
        <p:txBody>
          <a:bodyPr/>
          <a:lstStyle/>
          <a:p>
            <a:r>
              <a:rPr lang="ru-RU" altLang="ru-RU" sz="2800" b="1" smtClean="0">
                <a:latin typeface="Arial" charset="0"/>
                <a:cs typeface="Arial" charset="0"/>
              </a:rPr>
              <a:t>Москва.</a:t>
            </a:r>
          </a:p>
          <a:p>
            <a:r>
              <a:rPr lang="ru-RU" altLang="ru-RU" sz="2800" b="1" smtClean="0">
                <a:latin typeface="Arial" charset="0"/>
                <a:cs typeface="Arial" charset="0"/>
              </a:rPr>
              <a:t>Мастерславль</a:t>
            </a:r>
          </a:p>
        </p:txBody>
      </p:sp>
      <p:pic>
        <p:nvPicPr>
          <p:cNvPr id="134148" name="Содержимое 8" descr="J:\DCIM\101MSDCF\DSC09654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7206" y="1045973"/>
            <a:ext cx="5715000" cy="3143250"/>
          </a:xfrm>
        </p:spPr>
      </p:pic>
    </p:spTree>
    <p:extLst>
      <p:ext uri="{BB962C8B-B14F-4D97-AF65-F5344CB8AC3E}">
        <p14:creationId xmlns:p14="http://schemas.microsoft.com/office/powerpoint/2010/main" val="15980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Заголовок 4"/>
          <p:cNvSpPr>
            <a:spLocks noGrp="1"/>
          </p:cNvSpPr>
          <p:nvPr>
            <p:ph type="title"/>
          </p:nvPr>
        </p:nvSpPr>
        <p:spPr>
          <a:xfrm>
            <a:off x="539552" y="267494"/>
            <a:ext cx="2514600" cy="742950"/>
          </a:xfrm>
        </p:spPr>
        <p:txBody>
          <a:bodyPr/>
          <a:lstStyle/>
          <a:p>
            <a:r>
              <a:rPr lang="ru-RU" altLang="ru-RU" sz="3200" dirty="0" smtClean="0"/>
              <a:t>Экскурсии </a:t>
            </a:r>
            <a:endParaRPr lang="ru-RU" altLang="ru-RU" sz="3200" dirty="0" smtClean="0"/>
          </a:p>
        </p:txBody>
      </p:sp>
      <p:sp>
        <p:nvSpPr>
          <p:cNvPr id="135171" name="Текст 7"/>
          <p:cNvSpPr>
            <a:spLocks noGrp="1"/>
          </p:cNvSpPr>
          <p:nvPr>
            <p:ph type="body" idx="2"/>
          </p:nvPr>
        </p:nvSpPr>
        <p:spPr>
          <a:xfrm>
            <a:off x="381000" y="2114551"/>
            <a:ext cx="2362200" cy="2480072"/>
          </a:xfrm>
        </p:spPr>
        <p:txBody>
          <a:bodyPr/>
          <a:lstStyle/>
          <a:p>
            <a:r>
              <a:rPr lang="ru-RU" altLang="ru-RU" sz="2400" b="1" smtClean="0">
                <a:latin typeface="Arial" charset="0"/>
                <a:cs typeface="Arial" charset="0"/>
              </a:rPr>
              <a:t>Конаковский фаянсовый завод</a:t>
            </a:r>
          </a:p>
        </p:txBody>
      </p:sp>
      <p:pic>
        <p:nvPicPr>
          <p:cNvPr id="135172" name="Содержимое 9" descr="J:\DCIM\101MSDCF\DSC09474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857250"/>
            <a:ext cx="5486400" cy="3371850"/>
          </a:xfrm>
        </p:spPr>
      </p:pic>
    </p:spTree>
    <p:extLst>
      <p:ext uri="{BB962C8B-B14F-4D97-AF65-F5344CB8AC3E}">
        <p14:creationId xmlns:p14="http://schemas.microsoft.com/office/powerpoint/2010/main" val="15500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фото и видео\2017-2018\Санпост\IMG_20180516_141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180" y="1923678"/>
            <a:ext cx="4512501" cy="30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 и видео\2017-2018\Санпост\IMG_20180516_155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1550"/>
            <a:ext cx="4512188" cy="29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dirty="0" err="1"/>
              <a:t>С</a:t>
            </a:r>
            <a:r>
              <a:rPr lang="ru-RU" dirty="0" err="1" smtClean="0"/>
              <a:t>анпост</a:t>
            </a:r>
            <a:r>
              <a:rPr lang="ru-RU" dirty="0" smtClean="0"/>
              <a:t> (медицинские </a:t>
            </a:r>
            <a:r>
              <a:rPr lang="ru-RU" dirty="0" smtClean="0"/>
              <a:t>профессии)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1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этап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конкурса 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«Безопасное колесо»</a:t>
            </a:r>
          </a:p>
        </p:txBody>
      </p:sp>
      <p:pic>
        <p:nvPicPr>
          <p:cNvPr id="130051" name="Picture 3" descr="C:\Users\77777\Desktop\ФОТО Школа 2018-19\безопасное колесо\IMG_20180921_1257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1652" y="895349"/>
            <a:ext cx="2732756" cy="3643675"/>
          </a:xfrm>
        </p:spPr>
      </p:pic>
      <p:pic>
        <p:nvPicPr>
          <p:cNvPr id="8196" name="Picture 4" descr="C:\Users\77777\Desktop\ФОТО Школа 2018-19\безопасное колесо\IMG_20180921_0938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06817"/>
            <a:ext cx="4629407" cy="330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4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73" t="21317" r="21373" b="6549"/>
          <a:stretch/>
        </p:blipFill>
        <p:spPr>
          <a:xfrm>
            <a:off x="1979712" y="771550"/>
            <a:ext cx="5489551" cy="388843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72500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s://sun9-41.userapi.com/impg/VpqY52p17v1bUESDiUWWWlulbfFD6xcOiBCgsg/SvbPSQKEQwI.jpg?size=1280x960&amp;quality=96&amp;sign=3efd4798490c55476361069734691513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1" y="222385"/>
            <a:ext cx="3648409" cy="273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90848"/>
            <a:ext cx="2809993" cy="4824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611388" y="1837676"/>
            <a:ext cx="2200848" cy="41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Инспектор  по пропаганде БДД ГИБДД ОМВД России по Лихославльскому району Павленко А.А., главный специалист-эксперт правового направления ОМВД России по Лихославльскому району Литвиненко Ю. Н. провели профилактические беседы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s://sun9-27.userapi.com/impg/jYPOPwQmBjtFOjmuJjgVHFmddB_hI1m1tSSZ6w/ulEyeeY77dI.jpg?size=1280x958&amp;quality=96&amp;sign=d256c2ff7fe027520f867c64947719e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51670"/>
            <a:ext cx="4035995" cy="302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s://sun9-54.userapi.com/impg/m7ErCGgPvIc7BVghUWxEM8atAub0NgKm913wZg/hGfBKnIa3yA.jpg?size=1280x960&amp;quality=96&amp;sign=794e2594a7d6d2ec7a0da9694f328abb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606"/>
            <a:ext cx="4525433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7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"День открытых дверей" в ГИБДД</a:t>
            </a:r>
            <a:endParaRPr lang="ru-RU" dirty="0"/>
          </a:p>
        </p:txBody>
      </p:sp>
      <p:pic>
        <p:nvPicPr>
          <p:cNvPr id="21506" name="Picture 2" descr="https://sun9-1.userapi.com/impf/HGBWawtphcZVsxPyzBJD-VRSFqmhLisl8Vr7Kg/qG5_3kzcREQ.jpg?size=1280x960&amp;quality=96&amp;sign=7bfb13c8929ab71173f0e2bd2dbc793b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69" y="1063229"/>
            <a:ext cx="3666200" cy="27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491630"/>
            <a:ext cx="4523624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205982"/>
            <a:ext cx="8229600" cy="544115"/>
          </a:xfrm>
        </p:spPr>
        <p:txBody>
          <a:bodyPr/>
          <a:lstStyle/>
          <a:p>
            <a:r>
              <a:rPr lang="ru-RU" altLang="ru-RU" sz="2100" b="1" dirty="0">
                <a:latin typeface="Arial" charset="0"/>
                <a:cs typeface="Arial" charset="0"/>
              </a:rPr>
              <a:t>Информация о поступлении – 11 </a:t>
            </a:r>
            <a:r>
              <a:rPr lang="ru-RU" altLang="ru-RU" sz="2100" b="1" dirty="0" smtClean="0">
                <a:latin typeface="Arial" charset="0"/>
                <a:cs typeface="Arial" charset="0"/>
              </a:rPr>
              <a:t>класс -2020 год</a:t>
            </a:r>
            <a:endParaRPr lang="ru-RU" altLang="ru-RU" sz="21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85750" y="1125141"/>
          <a:ext cx="8286750" cy="3245406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574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выпускников на конец учебного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Приняли участие в ЕГЭ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Поступили в Вузы (по результатам ЕГЭ 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Тверская область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Москва, С.Петербург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регионы России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бюджетной основе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платной основе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бюджетной основе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платной основе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бюджетной основе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платной основе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бюджетной основе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платной основе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Поступили в ССУЗы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7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205982"/>
            <a:ext cx="8229600" cy="544115"/>
          </a:xfrm>
        </p:spPr>
        <p:txBody>
          <a:bodyPr/>
          <a:lstStyle/>
          <a:p>
            <a:r>
              <a:rPr lang="ru-RU" altLang="ru-RU" sz="2100" b="1" dirty="0">
                <a:latin typeface="Arial" charset="0"/>
                <a:cs typeface="Arial" charset="0"/>
              </a:rPr>
              <a:t>Информация о поступлении – 9 </a:t>
            </a:r>
            <a:r>
              <a:rPr lang="ru-RU" altLang="ru-RU" sz="2100" b="1" dirty="0" smtClean="0">
                <a:latin typeface="Arial" charset="0"/>
                <a:cs typeface="Arial" charset="0"/>
              </a:rPr>
              <a:t>класс -2020 год</a:t>
            </a:r>
            <a:endParaRPr lang="ru-RU" altLang="ru-RU" sz="2100" b="1" dirty="0">
              <a:latin typeface="Arial" charset="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85752" y="1184675"/>
          <a:ext cx="8501063" cy="2612231"/>
        </p:xfrm>
        <a:graphic>
          <a:graphicData uri="http://schemas.openxmlformats.org/drawingml/2006/table">
            <a:tbl>
              <a:tblPr/>
              <a:tblGrid>
                <a:gridCol w="849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9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93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095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выпускников на конец учебного года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Приняли участие в итоговой аттестации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Поступили в ССУЗы 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Тверская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Москва, С.Петербург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регионы России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1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бюджетной основе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платной основе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бюджетной основе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платной основе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бюджетной основе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платной основе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бюджетной основе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платной основе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3344" y="4123824"/>
            <a:ext cx="50352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ru-RU" sz="2100" b="1" dirty="0">
                <a:solidFill>
                  <a:prstClr val="black"/>
                </a:solidFill>
                <a:latin typeface="Calibri"/>
              </a:rPr>
              <a:t>Поступили в 10 класс – 20 человек</a:t>
            </a:r>
            <a:endParaRPr lang="ru-RU" sz="21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84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9502"/>
            <a:ext cx="8064896" cy="4608512"/>
          </a:xfrm>
        </p:spPr>
        <p:txBody>
          <a:bodyPr>
            <a:normAutofit fontScale="47500" lnSpcReduction="20000"/>
          </a:bodyPr>
          <a:lstStyle/>
          <a:p>
            <a:pPr marL="0" marR="437515" indent="0" algn="just">
              <a:spcAft>
                <a:spcPts val="0"/>
              </a:spcAft>
              <a:buNone/>
            </a:pPr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программы: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437515" lvl="0" algn="just">
              <a:buSzPts val="1200"/>
              <a:buFont typeface="Symbol" panose="05050102010706020507" pitchFamily="18" charset="2"/>
              <a:buChar char=""/>
              <a:tabLst>
                <a:tab pos="241300" algn="l"/>
              </a:tabLst>
            </a:pPr>
            <a:r>
              <a:rPr lang="ru-RU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Оказание</a:t>
            </a:r>
            <a:r>
              <a:rPr lang="ru-RU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профориентационной</a:t>
            </a:r>
            <a:r>
              <a:rPr lang="ru-RU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поддержки</a:t>
            </a:r>
            <a:r>
              <a:rPr lang="ru-RU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учащимся</a:t>
            </a:r>
            <a:r>
              <a:rPr lang="ru-RU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в</a:t>
            </a:r>
            <a:r>
              <a:rPr lang="ru-RU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процессе</a:t>
            </a:r>
            <a:r>
              <a:rPr lang="ru-RU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выбора</a:t>
            </a:r>
            <a:r>
              <a:rPr lang="ru-RU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профиля</a:t>
            </a:r>
            <a:r>
              <a:rPr lang="ru-RU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обучения</a:t>
            </a:r>
            <a:r>
              <a:rPr lang="ru-RU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и</a:t>
            </a:r>
            <a:r>
              <a:rPr lang="ru-RU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сферы</a:t>
            </a:r>
            <a:r>
              <a:rPr lang="ru-RU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будущей</a:t>
            </a:r>
            <a:r>
              <a:rPr lang="ru-RU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профессиональной</a:t>
            </a:r>
            <a:r>
              <a:rPr lang="ru-RU" spc="-5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деятельности.</a:t>
            </a:r>
          </a:p>
          <a:p>
            <a:pPr marR="434340" lvl="0" algn="just">
              <a:buSzPts val="1200"/>
              <a:buFont typeface="Symbol" panose="05050102010706020507" pitchFamily="18" charset="2"/>
              <a:buChar char=""/>
              <a:tabLst>
                <a:tab pos="241300" algn="l"/>
              </a:tabLst>
            </a:pPr>
            <a:r>
              <a:rPr lang="ru-RU" sz="3600" spc="-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Выработка</a:t>
            </a:r>
            <a:r>
              <a:rPr lang="ru-RU" sz="3600" spc="-2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spc="-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у</a:t>
            </a:r>
            <a:r>
              <a:rPr lang="ru-RU" sz="3600" spc="-8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spc="-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школьников</a:t>
            </a:r>
            <a:r>
              <a:rPr lang="ru-RU" sz="3600" spc="-3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spc="-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сознательного</a:t>
            </a:r>
            <a:r>
              <a:rPr lang="ru-RU" sz="3600" spc="-5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отношения</a:t>
            </a:r>
            <a:r>
              <a:rPr lang="ru-RU" sz="3600" spc="-4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к</a:t>
            </a:r>
            <a:r>
              <a:rPr lang="ru-RU" sz="3600" spc="-4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труду,</a:t>
            </a:r>
            <a:r>
              <a:rPr lang="ru-RU" sz="3600" spc="-28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профессиональное</a:t>
            </a:r>
            <a:r>
              <a:rPr lang="ru-RU" sz="3600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самоопределение</a:t>
            </a:r>
            <a:r>
              <a:rPr lang="ru-RU" sz="3600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в</a:t>
            </a:r>
            <a:r>
              <a:rPr lang="ru-RU" sz="3600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условиях</a:t>
            </a:r>
            <a:r>
              <a:rPr lang="ru-RU" sz="3600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свободы</a:t>
            </a:r>
            <a:r>
              <a:rPr lang="ru-RU" sz="3600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выбора</a:t>
            </a:r>
            <a:r>
              <a:rPr lang="ru-RU" sz="3600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сферы</a:t>
            </a:r>
            <a:r>
              <a:rPr lang="ru-RU" sz="3600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деятельности</a:t>
            </a:r>
            <a:r>
              <a:rPr lang="ru-RU" sz="3600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в</a:t>
            </a:r>
            <a:r>
              <a:rPr lang="ru-RU" sz="3600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соответствии</a:t>
            </a:r>
            <a:r>
              <a:rPr lang="ru-RU" sz="3600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со</a:t>
            </a:r>
            <a:r>
              <a:rPr lang="ru-RU" sz="3600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своими</a:t>
            </a:r>
            <a:r>
              <a:rPr lang="ru-RU" sz="3600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возможностями,</a:t>
            </a:r>
            <a:r>
              <a:rPr lang="ru-RU" sz="3600" spc="18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способностями</a:t>
            </a:r>
            <a:r>
              <a:rPr lang="ru-RU" sz="3600" spc="17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и</a:t>
            </a:r>
            <a:r>
              <a:rPr lang="ru-RU" sz="3600" spc="17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с</a:t>
            </a:r>
            <a:r>
              <a:rPr lang="ru-RU" sz="3600" spc="16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учетом</a:t>
            </a:r>
            <a:r>
              <a:rPr lang="ru-RU" sz="3600" spc="2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требований рынка</a:t>
            </a:r>
            <a:r>
              <a:rPr lang="ru-RU" sz="3600" spc="-4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труда.</a:t>
            </a:r>
          </a:p>
          <a:p>
            <a:pPr marL="0" marR="434340" indent="0" algn="just">
              <a:spcAft>
                <a:spcPts val="0"/>
              </a:spcAft>
              <a:buNone/>
            </a:pPr>
            <a:endParaRPr lang="ru-RU" sz="3600" b="1" u="sng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434340" indent="0" algn="just">
              <a:spcAft>
                <a:spcPts val="0"/>
              </a:spcAft>
              <a:buNone/>
            </a:pPr>
            <a:r>
              <a:rPr lang="ru-RU" sz="36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 </a:t>
            </a:r>
            <a:r>
              <a:rPr lang="ru-RU" sz="36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программы:</a:t>
            </a:r>
            <a:endParaRPr lang="ru-RU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434340" lvl="0" algn="just">
              <a:buSzPts val="1200"/>
              <a:buFont typeface="Symbol" panose="05050102010706020507" pitchFamily="18" charset="2"/>
              <a:buChar char=""/>
              <a:tabLst>
                <a:tab pos="241300" algn="l"/>
              </a:tabLst>
            </a:pP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Собрать данные о предпочтениях, склонностях и возможностях, учащихся для разделения их по профилям обучения;</a:t>
            </a:r>
          </a:p>
          <a:p>
            <a:pPr marR="434340" lvl="0" algn="just">
              <a:buSzPts val="1200"/>
              <a:buFont typeface="Symbol" panose="05050102010706020507" pitchFamily="18" charset="2"/>
              <a:buChar char=""/>
              <a:tabLst>
                <a:tab pos="241300" algn="l"/>
              </a:tabLst>
            </a:pP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Определить содержание, формы и методы, сроки реализации программы</a:t>
            </a:r>
          </a:p>
          <a:p>
            <a:pPr marR="434340" lvl="0" algn="just">
              <a:buSzPts val="1200"/>
              <a:buFont typeface="Symbol" panose="05050102010706020507" pitchFamily="18" charset="2"/>
              <a:buChar char=""/>
              <a:tabLst>
                <a:tab pos="241300" algn="l"/>
              </a:tabLst>
            </a:pP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Определить содержание деятельности по стимулированию участников программы</a:t>
            </a:r>
          </a:p>
          <a:p>
            <a:pPr marR="434340" lvl="0" algn="just">
              <a:buSzPts val="1200"/>
              <a:buFont typeface="Symbol" panose="05050102010706020507" pitchFamily="18" charset="2"/>
              <a:buChar char=""/>
              <a:tabLst>
                <a:tab pos="241300" algn="l"/>
              </a:tabLst>
            </a:pP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Организовать взаимодействие между участниками программы в рамках решения проблемы</a:t>
            </a:r>
          </a:p>
          <a:p>
            <a:pPr marR="434340" lvl="0" algn="just">
              <a:buSzPts val="1200"/>
              <a:buFont typeface="Symbol" panose="05050102010706020507" pitchFamily="18" charset="2"/>
              <a:buChar char=""/>
              <a:tabLst>
                <a:tab pos="241300" algn="l"/>
              </a:tabLst>
            </a:pPr>
            <a:r>
              <a:rPr lang="ru-RU" sz="36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Разработать систему диагностики по выявлению уровня эффективности программы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3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Основные направления системы программных мероприятий</a:t>
            </a:r>
            <a:br>
              <a:rPr lang="ru-RU" alt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540541"/>
              </p:ext>
            </p:extLst>
          </p:nvPr>
        </p:nvGraphicFramePr>
        <p:xfrm>
          <a:off x="1763688" y="1063228"/>
          <a:ext cx="6336703" cy="34527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84223">
                  <a:extLst>
                    <a:ext uri="{9D8B030D-6E8A-4147-A177-3AD203B41FA5}">
                      <a16:colId xmlns:a16="http://schemas.microsoft.com/office/drawing/2014/main" val="1120789804"/>
                    </a:ext>
                  </a:extLst>
                </a:gridCol>
                <a:gridCol w="1112912">
                  <a:extLst>
                    <a:ext uri="{9D8B030D-6E8A-4147-A177-3AD203B41FA5}">
                      <a16:colId xmlns:a16="http://schemas.microsoft.com/office/drawing/2014/main" val="3202509546"/>
                    </a:ext>
                  </a:extLst>
                </a:gridCol>
                <a:gridCol w="1112912">
                  <a:extLst>
                    <a:ext uri="{9D8B030D-6E8A-4147-A177-3AD203B41FA5}">
                      <a16:colId xmlns:a16="http://schemas.microsoft.com/office/drawing/2014/main" val="1385716726"/>
                    </a:ext>
                  </a:extLst>
                </a:gridCol>
                <a:gridCol w="1088204">
                  <a:extLst>
                    <a:ext uri="{9D8B030D-6E8A-4147-A177-3AD203B41FA5}">
                      <a16:colId xmlns:a16="http://schemas.microsoft.com/office/drawing/2014/main" val="2474086893"/>
                    </a:ext>
                  </a:extLst>
                </a:gridCol>
                <a:gridCol w="925540">
                  <a:extLst>
                    <a:ext uri="{9D8B030D-6E8A-4147-A177-3AD203B41FA5}">
                      <a16:colId xmlns:a16="http://schemas.microsoft.com/office/drawing/2014/main" val="801191233"/>
                    </a:ext>
                  </a:extLst>
                </a:gridCol>
                <a:gridCol w="1112912">
                  <a:extLst>
                    <a:ext uri="{9D8B030D-6E8A-4147-A177-3AD203B41FA5}">
                      <a16:colId xmlns:a16="http://schemas.microsoft.com/office/drawing/2014/main" val="3229432604"/>
                    </a:ext>
                  </a:extLst>
                </a:gridCol>
              </a:tblGrid>
              <a:tr h="569977">
                <a:tc gridSpan="6">
                  <a:txBody>
                    <a:bodyPr/>
                    <a:lstStyle/>
                    <a:p>
                      <a:pPr marL="789305" marR="605790" indent="-158750"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СИСТЕМА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ПРОФЕССИОНАЛЬНОЙ </a:t>
                      </a:r>
                    </a:p>
                    <a:p>
                      <a:pPr marL="789305" marR="605790" indent="-158750"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8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ОРИЕНТАЦИИ</a:t>
                      </a:r>
                      <a:r>
                        <a:rPr lang="ru-RU" sz="18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ШКОЛЬНИКОВ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876518"/>
                  </a:ext>
                </a:extLst>
              </a:tr>
              <a:tr h="2882761">
                <a:tc>
                  <a:txBody>
                    <a:bodyPr/>
                    <a:lstStyle/>
                    <a:p>
                      <a:pPr marL="69850" marR="173990">
                        <a:lnSpc>
                          <a:spcPct val="105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Профессиональное</a:t>
                      </a:r>
                      <a:r>
                        <a:rPr lang="ru-RU" sz="2000" b="1" spc="-28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воспитание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173990">
                        <a:lnSpc>
                          <a:spcPct val="105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Профессиональное</a:t>
                      </a:r>
                      <a:r>
                        <a:rPr lang="ru-RU" sz="2000" b="1" spc="-28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просвещение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158750">
                        <a:lnSpc>
                          <a:spcPct val="10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Профессиональная</a:t>
                      </a:r>
                      <a:r>
                        <a:rPr lang="ru-RU" sz="2000" b="1" spc="-28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диагностика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158750">
                        <a:lnSpc>
                          <a:spcPct val="10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Профессиональная</a:t>
                      </a:r>
                      <a:r>
                        <a:rPr lang="ru-RU" sz="2000" b="1" spc="-28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консультация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100965">
                        <a:lnSpc>
                          <a:spcPct val="105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Профессиональный</a:t>
                      </a:r>
                      <a:r>
                        <a:rPr lang="ru-RU" sz="2000" b="1" spc="-29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подбор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158750">
                        <a:lnSpc>
                          <a:spcPct val="105000"/>
                        </a:lnSpc>
                        <a:spcBef>
                          <a:spcPts val="565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Профессиональная</a:t>
                      </a:r>
                      <a:r>
                        <a:rPr lang="ru-RU" sz="2000" b="1" spc="-28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адаптация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529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7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Текст 1"/>
          <p:cNvSpPr>
            <a:spLocks noGrp="1"/>
          </p:cNvSpPr>
          <p:nvPr>
            <p:ph type="body" idx="1"/>
          </p:nvPr>
        </p:nvSpPr>
        <p:spPr>
          <a:xfrm>
            <a:off x="611560" y="79772"/>
            <a:ext cx="7851775" cy="327519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dirty="0" smtClean="0"/>
              <a:t>Встречи с интересными людьми «Путь к успеху»</a:t>
            </a:r>
          </a:p>
        </p:txBody>
      </p:sp>
      <p:pic>
        <p:nvPicPr>
          <p:cNvPr id="95235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60" y="103214"/>
            <a:ext cx="2592288" cy="1457814"/>
          </a:xfrm>
        </p:spPr>
      </p:pic>
      <p:sp>
        <p:nvSpPr>
          <p:cNvPr id="95236" name="Объект 4"/>
          <p:cNvSpPr>
            <a:spLocks noGrp="1"/>
          </p:cNvSpPr>
          <p:nvPr>
            <p:ph sz="quarter" idx="4"/>
          </p:nvPr>
        </p:nvSpPr>
        <p:spPr>
          <a:xfrm>
            <a:off x="213737" y="439242"/>
            <a:ext cx="6400800" cy="2867025"/>
          </a:xfrm>
        </p:spPr>
        <p:txBody>
          <a:bodyPr>
            <a:normAutofit/>
          </a:bodyPr>
          <a:lstStyle/>
          <a:p>
            <a:r>
              <a:rPr lang="ru-RU" altLang="ru-RU" sz="1800" dirty="0" smtClean="0">
                <a:latin typeface="Arial" charset="0"/>
                <a:cs typeface="Arial" charset="0"/>
              </a:rPr>
              <a:t>Заведующая ОО Сысоева Т.А.</a:t>
            </a:r>
          </a:p>
          <a:p>
            <a:r>
              <a:rPr lang="ru-RU" altLang="ru-RU" sz="1800" dirty="0" smtClean="0">
                <a:latin typeface="Arial" charset="0"/>
                <a:cs typeface="Arial" charset="0"/>
              </a:rPr>
              <a:t>И.О. начальника планово-экономического отдела завода «Светотехника» Спиридонова Ю.С.</a:t>
            </a:r>
          </a:p>
          <a:p>
            <a:r>
              <a:rPr lang="ru-RU" altLang="ru-RU" sz="1800" dirty="0" smtClean="0">
                <a:latin typeface="Arial" charset="0"/>
                <a:cs typeface="Arial" charset="0"/>
              </a:rPr>
              <a:t>Координатор Лих. Отделения ЛДПР Смирнов А.А.</a:t>
            </a:r>
          </a:p>
          <a:p>
            <a:r>
              <a:rPr lang="ru-RU" altLang="ru-RU" sz="1800" dirty="0" smtClean="0">
                <a:latin typeface="Arial" charset="0"/>
                <a:cs typeface="Arial" charset="0"/>
              </a:rPr>
              <a:t>Студенты- миссионеры МДА</a:t>
            </a:r>
          </a:p>
          <a:p>
            <a:r>
              <a:rPr lang="ru-RU" altLang="ru-RU" sz="1800" dirty="0" smtClean="0">
                <a:latin typeface="Arial" charset="0"/>
                <a:cs typeface="Arial" charset="0"/>
              </a:rPr>
              <a:t>Встреча </a:t>
            </a:r>
            <a:r>
              <a:rPr lang="ru-RU" altLang="ru-RU" sz="1800" dirty="0" smtClean="0">
                <a:latin typeface="Arial" charset="0"/>
                <a:cs typeface="Arial" charset="0"/>
              </a:rPr>
              <a:t>со студентами- первокурсниками</a:t>
            </a:r>
          </a:p>
          <a:p>
            <a:endParaRPr lang="ru-RU" altLang="ru-RU" sz="1800" dirty="0" smtClean="0"/>
          </a:p>
        </p:txBody>
      </p:sp>
      <p:pic>
        <p:nvPicPr>
          <p:cNvPr id="952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36" y="1669972"/>
            <a:ext cx="2966479" cy="166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37" y="3001178"/>
            <a:ext cx="2567735" cy="180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0" name="Picture 5" descr="D:\фото и видео\2018-2019\1 сентября\ВСТРЕЧИ\МД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6" y="2366524"/>
            <a:ext cx="4239695" cy="178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Picture 6" descr="D:\фото и видео\2018-2019\Студенты\20190206_1336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68008"/>
            <a:ext cx="3587183" cy="151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0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2" y="857340"/>
            <a:ext cx="2419592" cy="32237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77805"/>
            <a:ext cx="2088232" cy="3254388"/>
          </a:xfrm>
        </p:spPr>
      </p:pic>
      <p:sp>
        <p:nvSpPr>
          <p:cNvPr id="3" name="TextBox 2"/>
          <p:cNvSpPr txBox="1"/>
          <p:nvPr/>
        </p:nvSpPr>
        <p:spPr>
          <a:xfrm>
            <a:off x="533104" y="154138"/>
            <a:ext cx="559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Встречи с интересными и успешными людьми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школа №7\Desktop\сегодня\Диало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94" y="532603"/>
            <a:ext cx="3221624" cy="178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школа №7\Desktop\сегодня\диалог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03798"/>
            <a:ext cx="2578190" cy="19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04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465" y="122484"/>
            <a:ext cx="8229600" cy="918102"/>
          </a:xfrm>
        </p:spPr>
        <p:txBody>
          <a:bodyPr>
            <a:noAutofit/>
          </a:bodyPr>
          <a:lstStyle/>
          <a:p>
            <a:pPr lvl="0" algn="just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Российский день студента.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Круглый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стол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Путь  к успеху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»- обмен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опытом вчерашних учащихся и сегодняшних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студентов со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старшеклассниками  школы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5" y="1045736"/>
            <a:ext cx="4147953" cy="2253972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21" y="1040586"/>
            <a:ext cx="4407051" cy="2119116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22" y="3164852"/>
            <a:ext cx="3753997" cy="2001655"/>
          </a:xfrm>
        </p:spPr>
      </p:pic>
    </p:spTree>
    <p:extLst>
      <p:ext uri="{BB962C8B-B14F-4D97-AF65-F5344CB8AC3E}">
        <p14:creationId xmlns:p14="http://schemas.microsoft.com/office/powerpoint/2010/main" val="4810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>
          <a:xfrm>
            <a:off x="755576" y="3867894"/>
            <a:ext cx="3384376" cy="595809"/>
          </a:xfrm>
        </p:spPr>
        <p:txBody>
          <a:bodyPr/>
          <a:lstStyle/>
          <a:p>
            <a:r>
              <a:rPr lang="ru-RU" altLang="ru-RU" sz="1800" b="1" dirty="0"/>
              <a:t>Встреча с молодым поэтом Елизаветой Зайцевой, выпускницей школы</a:t>
            </a:r>
          </a:p>
        </p:txBody>
      </p:sp>
      <p:pic>
        <p:nvPicPr>
          <p:cNvPr id="100355" name="Содержимое 3" descr="http://lihoslavl.tverlib.ru/sites/default/files/dsc02143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724" y="267494"/>
            <a:ext cx="4454128" cy="334446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39502"/>
            <a:ext cx="2548349" cy="339576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35488" y="3939902"/>
            <a:ext cx="4608512" cy="59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Встреча с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биатлонисткой, двукратной олимпийской чемпионкой </a:t>
            </a:r>
            <a:endParaRPr lang="ru-RU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Светланой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Ирековной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Ишмуратовой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343" y="1"/>
            <a:ext cx="8411441" cy="99417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Воспитание положительного отношения к труду и творчеству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0" y="795682"/>
            <a:ext cx="1692926" cy="2539390"/>
          </a:xfrm>
        </p:spPr>
      </p:pic>
      <p:pic>
        <p:nvPicPr>
          <p:cNvPr id="3074" name="Picture 2" descr="F:\ФОТООТЧЁТ\Фото для отчёта\Новая папка\1MdEbUe4VT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9" y="3435846"/>
            <a:ext cx="2388692" cy="159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ОТЧЁТ\Фото для отчёта\Новая папка\Fq2zWkboV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24" y="1192222"/>
            <a:ext cx="2871280" cy="191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ОТООТЧЁТ\Фото для отчёта\Новая папка\ftyL2fAcLD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64581"/>
            <a:ext cx="2645690" cy="176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ФОТООТЧЁТ\Фото для отчёта\Новая папка\gDJ8Z3GhGh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33" y="608382"/>
            <a:ext cx="2730093" cy="18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ФОТООТЧЁТ\Фото для отчёта\Новая папка\IqlcEy3opn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90" y="2709550"/>
            <a:ext cx="2335271" cy="155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763763"/>
            <a:ext cx="24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День самоуправления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0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587</Words>
  <Application>Microsoft Office PowerPoint</Application>
  <PresentationFormat>Экран (16:9)</PresentationFormat>
  <Paragraphs>132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Тема Office</vt:lpstr>
      <vt:lpstr>1_Тема Office</vt:lpstr>
      <vt:lpstr>2_Тема Office</vt:lpstr>
      <vt:lpstr>Система  работы по самоопределению и профессиональной ориентации обучающихся</vt:lpstr>
      <vt:lpstr>Презентация PowerPoint</vt:lpstr>
      <vt:lpstr>Презентация PowerPoint</vt:lpstr>
      <vt:lpstr>Основные направления системы программных мероприятий </vt:lpstr>
      <vt:lpstr>Презентация PowerPoint</vt:lpstr>
      <vt:lpstr>Презентация PowerPoint</vt:lpstr>
      <vt:lpstr>Российский день студента. Круглый стол «Путь  к успеху»- обмен опытом вчерашних учащихся и сегодняшних студентов со старшеклассниками  школы.</vt:lpstr>
      <vt:lpstr>Встреча с молодым поэтом Елизаветой Зайцевой, выпускницей школы</vt:lpstr>
      <vt:lpstr>Воспитание положительного отношения к труду и творчеству</vt:lpstr>
      <vt:lpstr>Воспитание положительного отношения к труду и творчеству</vt:lpstr>
      <vt:lpstr>Воспитание положительного отношения к труду и творчеству</vt:lpstr>
      <vt:lpstr>Воспитание положительного отношения  к труду и творчеству</vt:lpstr>
      <vt:lpstr>Воспитание положительного отношения  к труду и творчеству</vt:lpstr>
      <vt:lpstr>Экскурсии </vt:lpstr>
      <vt:lpstr>Воспитание положительного отношения к труду и творчеству</vt:lpstr>
      <vt:lpstr>Экскурсии </vt:lpstr>
      <vt:lpstr>Экскурсии </vt:lpstr>
      <vt:lpstr>  Санпост (медицинские профессии)</vt:lpstr>
      <vt:lpstr>Региональный этап конкурса  «Безопасное колесо»</vt:lpstr>
      <vt:lpstr>Презентация PowerPoint</vt:lpstr>
      <vt:lpstr>Инспектор  по пропаганде БДД ГИБДД ОМВД России по Лихославльскому району Павленко А.А., главный специалист-эксперт правового направления ОМВД России по Лихославльскому району Литвиненко Ю. Н. провели профилактические беседы</vt:lpstr>
      <vt:lpstr>"День открытых дверей" в ГИБДД</vt:lpstr>
      <vt:lpstr>Информация о поступлении – 11 класс -2020 год</vt:lpstr>
      <vt:lpstr>Информация о поступлении – 9 класс -2020 год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№7</dc:creator>
  <cp:lastModifiedBy>Пользователь</cp:lastModifiedBy>
  <cp:revision>21</cp:revision>
  <dcterms:created xsi:type="dcterms:W3CDTF">2021-02-26T10:27:06Z</dcterms:created>
  <dcterms:modified xsi:type="dcterms:W3CDTF">2021-03-28T18:40:53Z</dcterms:modified>
</cp:coreProperties>
</file>